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Embedded Computer Vision Team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Embedded Computer Vision Team</a:t>
            </a:r>
          </a:p>
        </p:txBody>
      </p:sp>
      <p:sp>
        <p:nvSpPr>
          <p:cNvPr id="120" name="Pushyami Rachapudi…"/>
          <p:cNvSpPr txBox="1"/>
          <p:nvPr>
            <p:ph type="subTitle" sz="quarter" idx="1"/>
          </p:nvPr>
        </p:nvSpPr>
        <p:spPr>
          <a:xfrm>
            <a:off x="1371600" y="6692900"/>
            <a:ext cx="10464800" cy="1130300"/>
          </a:xfrm>
          <a:prstGeom prst="rect">
            <a:avLst/>
          </a:prstGeom>
        </p:spPr>
        <p:txBody>
          <a:bodyPr/>
          <a:lstStyle/>
          <a:p>
            <a:pPr/>
            <a:r>
              <a:t>Pushyami Rachapudi</a:t>
            </a:r>
          </a:p>
          <a:p>
            <a:pPr>
              <a:defRPr sz="2300"/>
            </a:pPr>
            <a:r>
              <a:t>Purdue University</a:t>
            </a: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1" name="What’s next?"/>
          <p:cNvSpPr txBox="1"/>
          <p:nvPr/>
        </p:nvSpPr>
        <p:spPr>
          <a:xfrm>
            <a:off x="4172965" y="4367151"/>
            <a:ext cx="4658869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What’s next?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4" name="Questions?"/>
          <p:cNvSpPr txBox="1"/>
          <p:nvPr/>
        </p:nvSpPr>
        <p:spPr>
          <a:xfrm>
            <a:off x="4454525" y="4367151"/>
            <a:ext cx="4095751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Questions?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ushyami Rachapudi  (Team Leader)…"/>
          <p:cNvSpPr txBox="1"/>
          <p:nvPr/>
        </p:nvSpPr>
        <p:spPr>
          <a:xfrm>
            <a:off x="3918610" y="4017467"/>
            <a:ext cx="5167580" cy="1934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/>
            </a:pPr>
            <a:r>
              <a:t>Pushyami Rachapudi  (Team Leader)</a:t>
            </a:r>
          </a:p>
          <a:p>
            <a:pPr>
              <a:defRPr b="0"/>
            </a:pPr>
            <a:r>
              <a:t>Spencer Huston</a:t>
            </a:r>
          </a:p>
          <a:p>
            <a:pPr>
              <a:defRPr b="0"/>
            </a:pPr>
            <a:r>
              <a:t>Amol Jha</a:t>
            </a:r>
          </a:p>
          <a:p>
            <a:pPr>
              <a:defRPr b="0"/>
            </a:pPr>
            <a:r>
              <a:t>Shubham Bhokare</a:t>
            </a:r>
          </a:p>
          <a:p>
            <a:pPr>
              <a:defRPr b="0"/>
            </a:pPr>
            <a:r>
              <a:t>Zhi Kai Vinson</a:t>
            </a:r>
          </a:p>
        </p:txBody>
      </p:sp>
      <p:sp>
        <p:nvSpPr>
          <p:cNvPr id="124" name="Team"/>
          <p:cNvSpPr txBox="1"/>
          <p:nvPr/>
        </p:nvSpPr>
        <p:spPr>
          <a:xfrm>
            <a:off x="5671565" y="2189101"/>
            <a:ext cx="1991869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Team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Research Focus"/>
          <p:cNvSpPr txBox="1"/>
          <p:nvPr/>
        </p:nvSpPr>
        <p:spPr>
          <a:xfrm>
            <a:off x="3599942" y="4367151"/>
            <a:ext cx="5804917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Research Focus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1" name="Camera Setup"/>
          <p:cNvSpPr txBox="1"/>
          <p:nvPr/>
        </p:nvSpPr>
        <p:spPr>
          <a:xfrm>
            <a:off x="3926078" y="4367151"/>
            <a:ext cx="5152645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Camera Setup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aphicFrame>
        <p:nvGraphicFramePr>
          <p:cNvPr id="134" name="Table"/>
          <p:cNvGraphicFramePr/>
          <p:nvPr/>
        </p:nvGraphicFramePr>
        <p:xfrm>
          <a:off x="914400" y="947270"/>
          <a:ext cx="11418491" cy="846336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3636988"/>
                <a:gridCol w="4198716"/>
                <a:gridCol w="3570086"/>
              </a:tblGrid>
              <a:tr h="759453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Foscam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FI9821W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Logitech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C270 HD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Jennov 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A73WG20-3E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G-Series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2057433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blipFill rotWithShape="1">
                      <a:blip r:embed="rId2"/>
                      <a:srcRect l="0" t="0" r="0" b="0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blipFill rotWithShape="1">
                      <a:blip r:embed="rId3"/>
                      <a:srcRect l="0" t="0" r="0" b="0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blipFill rotWithShape="1">
                      <a:blip r:embed="rId4"/>
                      <a:srcRect l="0" t="0" r="0" b="0"/>
                      <a:stretch>
                        <a:fillRect/>
                      </a:stretch>
                    </a:blipFill>
                  </a:tcPr>
                </a:tc>
              </a:tr>
              <a:tr h="1716517"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blipFill rotWithShape="1">
                      <a:blip r:embed="rId5"/>
                      <a:srcRect l="0" t="0" r="0" b="0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2200">
                          <a:sym typeface="Helvetica Neue"/>
                        </a:defRPr>
                      </a:pP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  <a:blipFill rotWithShape="1">
                      <a:blip r:embed="rId6"/>
                      <a:srcRect l="0" t="0" r="0" b="0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466">
                          <a:latin typeface="Arial"/>
                          <a:ea typeface="Arial"/>
                          <a:cs typeface="Arial"/>
                          <a:sym typeface="Arial"/>
                        </a:rPr>
                        <a:t>Unavailable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2176694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FPS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25 fps, 30 fps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2800"/>
                        </a:lnSpc>
                        <a:defRPr sz="1200">
                          <a:latin typeface="Times"/>
                          <a:ea typeface="Times"/>
                          <a:cs typeface="Times"/>
                          <a:sym typeface="Times"/>
                        </a:defRPr>
                      </a:p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Viewing Angle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70 degrees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2800"/>
                        </a:lnSpc>
                        <a:defRPr sz="1200">
                          <a:latin typeface="Times"/>
                          <a:ea typeface="Times"/>
                          <a:cs typeface="Times"/>
                          <a:sym typeface="Times"/>
                        </a:defRPr>
                      </a:p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http://foscam.us/foscam-fi9821w-megapixel-wireless-ip-camera.html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FPS (max)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30 fps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2800"/>
                        </a:lnSpc>
                        <a:defRPr sz="1200">
                          <a:latin typeface="Times"/>
                          <a:ea typeface="Times"/>
                          <a:cs typeface="Times"/>
                          <a:sym typeface="Times"/>
                        </a:defRPr>
                      </a:p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Viewing Angle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60 degrees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2800"/>
                        </a:lnSpc>
                        <a:defRPr sz="1200">
                          <a:latin typeface="Times"/>
                          <a:ea typeface="Times"/>
                          <a:cs typeface="Times"/>
                          <a:sym typeface="Times"/>
                        </a:defRPr>
                      </a:p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http://support.logitech.com/en_us/product/hd-webcam-c270/specs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FPS (max)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25 fps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2800"/>
                        </a:lnSpc>
                        <a:defRPr sz="1200">
                          <a:latin typeface="Times"/>
                          <a:ea typeface="Times"/>
                          <a:cs typeface="Times"/>
                          <a:sym typeface="Times"/>
                        </a:defRPr>
                      </a:p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Viewing Angle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72 degrees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algn="l" defTabSz="457200">
                        <a:lnSpc>
                          <a:spcPts val="2800"/>
                        </a:lnSpc>
                        <a:defRPr sz="1200">
                          <a:latin typeface="Times"/>
                          <a:ea typeface="Times"/>
                          <a:cs typeface="Times"/>
                          <a:sym typeface="Times"/>
                        </a:defRPr>
                      </a:pPr>
                    </a:p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https://www.amazon.com/Jennov-Security-Surveillance-Outdoor-Detection/dp/B074MQP24Q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553921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Pros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marL="457200" indent="-317500" algn="l" defTabSz="457200">
                        <a:lnSpc>
                          <a:spcPts val="3400"/>
                        </a:lnSpc>
                        <a:buClr>
                          <a:srgbClr val="000000"/>
                        </a:buClr>
                        <a:buSzPct val="145000"/>
                        <a:buFont typeface="Arial"/>
                        <a:buChar char="•"/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Streaming on multiple devices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Pros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marL="457200" indent="-317500" algn="l" defTabSz="457200">
                        <a:lnSpc>
                          <a:spcPts val="3400"/>
                        </a:lnSpc>
                        <a:buClr>
                          <a:srgbClr val="000000"/>
                        </a:buClr>
                        <a:buSzPct val="145000"/>
                        <a:buFont typeface="Arial"/>
                        <a:buChar char="•"/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Easy connection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Pros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marL="457200" indent="-317500" algn="l" defTabSz="457200">
                        <a:lnSpc>
                          <a:spcPts val="3400"/>
                        </a:lnSpc>
                        <a:buClr>
                          <a:srgbClr val="000000"/>
                        </a:buClr>
                        <a:buSzPct val="145000"/>
                        <a:buFont typeface="Arial"/>
                        <a:buChar char="•"/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Unavailable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595039"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800"/>
                      </a:pPr>
                      <a:r>
                        <a:rPr sz="1466">
                          <a:latin typeface="Arial"/>
                          <a:ea typeface="Arial"/>
                          <a:cs typeface="Arial"/>
                          <a:sym typeface="Arial"/>
                        </a:rPr>
                        <a:t>Cons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Cons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marL="457200" indent="-317500" algn="l" defTabSz="457200">
                        <a:lnSpc>
                          <a:spcPts val="3400"/>
                        </a:lnSpc>
                        <a:buClr>
                          <a:srgbClr val="000000"/>
                        </a:buClr>
                        <a:buSzPct val="145000"/>
                        <a:buFont typeface="Arial"/>
                        <a:buChar char="•"/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Stream on single device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lnSpc>
                          <a:spcPts val="3400"/>
                        </a:lnSpc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Cons</a:t>
                      </a:r>
                      <a:endParaRPr sz="1200">
                        <a:latin typeface="Times"/>
                        <a:ea typeface="Times"/>
                        <a:cs typeface="Times"/>
                        <a:sym typeface="Times"/>
                      </a:endParaRPr>
                    </a:p>
                    <a:p>
                      <a:pPr marL="457200" indent="-317500" algn="l" defTabSz="457200">
                        <a:lnSpc>
                          <a:spcPts val="3400"/>
                        </a:lnSpc>
                        <a:buClr>
                          <a:srgbClr val="000000"/>
                        </a:buClr>
                        <a:buSzPct val="145000"/>
                        <a:buFont typeface="Arial"/>
                        <a:buChar char="•"/>
                        <a:defRPr sz="1466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Lack of documentation</a:t>
                      </a:r>
                    </a:p>
                  </a:txBody>
                  <a:tcPr marL="84666" marR="84666" marT="84666" marB="84666" anchor="t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35" name="Text"/>
          <p:cNvSpPr txBox="1"/>
          <p:nvPr/>
        </p:nvSpPr>
        <p:spPr>
          <a:xfrm>
            <a:off x="1663700" y="3371850"/>
            <a:ext cx="127000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2800"/>
              </a:lnSpc>
              <a:defRPr b="0" sz="1200">
                <a:latin typeface="Times"/>
                <a:ea typeface="Times"/>
                <a:cs typeface="Times"/>
                <a:sym typeface="Times"/>
              </a:defRPr>
            </a:pPr>
          </a:p>
          <a:p>
            <a:pPr algn="l" defTabSz="457200">
              <a:lnSpc>
                <a:spcPts val="2800"/>
              </a:lnSpc>
              <a:defRPr b="0" sz="1200">
                <a:latin typeface="Times"/>
                <a:ea typeface="Times"/>
                <a:cs typeface="Times"/>
                <a:sym typeface="Times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38" name="Data Acquisition"/>
          <p:cNvSpPr txBox="1"/>
          <p:nvPr/>
        </p:nvSpPr>
        <p:spPr>
          <a:xfrm>
            <a:off x="3551555" y="4322701"/>
            <a:ext cx="5901691" cy="10192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6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Data Acquisition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41" name="Cam2_Presentation_Capture_Visual (2).jpg" descr="Cam2_Presentation_Capture_Visual (2)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1611" y="304800"/>
            <a:ext cx="12192001" cy="914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4" name="Intel’s Streamer"/>
          <p:cNvSpPr txBox="1"/>
          <p:nvPr/>
        </p:nvSpPr>
        <p:spPr>
          <a:xfrm>
            <a:off x="3494785" y="4316351"/>
            <a:ext cx="6015229" cy="1120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b="0" sz="6000">
                <a:latin typeface="+mn-lt"/>
                <a:ea typeface="+mn-ea"/>
                <a:cs typeface="+mn-cs"/>
                <a:sym typeface="Helvetica Neue Medium"/>
              </a:defRPr>
            </a:pPr>
            <a:r>
              <a:t>Intel’s Streamer</a:t>
            </a:r>
            <a:r>
              <a:rPr baseline="13333"/>
              <a:t>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7" name="UP2 Boards"/>
          <p:cNvSpPr txBox="1"/>
          <p:nvPr/>
        </p:nvSpPr>
        <p:spPr>
          <a:xfrm>
            <a:off x="4334509" y="1247104"/>
            <a:ext cx="4335781" cy="1120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0" sz="6000">
                <a:latin typeface="+mn-lt"/>
                <a:ea typeface="+mn-ea"/>
                <a:cs typeface="+mn-cs"/>
                <a:sym typeface="Helvetica Neue Medium"/>
              </a:defRPr>
            </a:pPr>
            <a:r>
              <a:t>UP</a:t>
            </a:r>
            <a:r>
              <a:rPr baseline="13333"/>
              <a:t>2</a:t>
            </a:r>
            <a:r>
              <a:t> Boards</a:t>
            </a:r>
          </a:p>
        </p:txBody>
      </p:sp>
      <p:pic>
        <p:nvPicPr>
          <p:cNvPr id="148" name="up2.png" descr="up2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650445" y="3032608"/>
            <a:ext cx="5703909" cy="50023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